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80" r:id="rId9"/>
    <p:sldId id="262" r:id="rId10"/>
    <p:sldId id="265" r:id="rId11"/>
    <p:sldId id="297" r:id="rId12"/>
    <p:sldId id="299" r:id="rId13"/>
    <p:sldId id="295" r:id="rId14"/>
    <p:sldId id="298" r:id="rId15"/>
    <p:sldId id="276" r:id="rId16"/>
    <p:sldId id="277" r:id="rId17"/>
    <p:sldId id="278" r:id="rId18"/>
    <p:sldId id="279" r:id="rId19"/>
    <p:sldId id="275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70" r:id="rId31"/>
    <p:sldId id="271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</p:sldIdLst>
  <p:sldSz cx="9144000" cy="5143500" type="screen16x9"/>
  <p:notesSz cx="6858000" cy="9144000"/>
  <p:embeddedFontLst>
    <p:embeddedFont>
      <p:font typeface="Lexend Deca" pitchFamily="2" charset="-78"/>
      <p:regular r:id="rId43"/>
    </p:embeddedFont>
    <p:embeddedFont>
      <p:font typeface="Muli" panose="02000503000000000000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/>
    <p:restoredTop sz="94673"/>
  </p:normalViewPr>
  <p:slideViewPr>
    <p:cSldViewPr snapToGrid="0">
      <p:cViewPr varScale="1">
        <p:scale>
          <a:sx n="156" d="100"/>
          <a:sy n="156" d="100"/>
        </p:scale>
        <p:origin x="18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5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55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1731872"/>
            <a:ext cx="5232421" cy="1679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control unit manages the sensor and actuator components of the glove.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It is also responsible for bridging between Arduino and the Cloud.</a:t>
            </a:r>
            <a:endParaRPr sz="1800" b="1"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134;p20">
            <a:extLst>
              <a:ext uri="{FF2B5EF4-FFF2-40B4-BE49-F238E27FC236}">
                <a16:creationId xmlns:a16="http://schemas.microsoft.com/office/drawing/2014/main" id="{A6CEB72F-5204-B0EC-DF0A-B7AC17044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550" y="156212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 Control Unit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C1873-7BFA-018C-4DCD-587DB168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1" y="984858"/>
            <a:ext cx="3023605" cy="3173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Microcontroller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184367"/>
            <a:ext cx="5856826" cy="2774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main microcontroller (Arduino Uno) is responsible for gathering sensor information and sending it to the bridge, where the translation process (via machine learning) takes place.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Finally, with the data received from the serial connection, the microcontroller emits the sound associated with the corresponding letter through a speaker (actuator).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631886-F62A-5256-7AAF-D8AA58A0F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50" y="600752"/>
            <a:ext cx="2133323" cy="3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71406" y="1137856"/>
            <a:ext cx="6014400" cy="28677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Furthermore, it is primarily responsible for receiving acoustic signals in the surrounding environment.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In fact, through a microphone, it is capable of recognizing, with a Speech Recognition component, a series of target sounds and words.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When it recognizes these sounds, it sends a signal to the bridge containing various data, including the position of the glove indicated by a built-in GPS.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A red circuit board with a blue and silver component&#10;&#10;Description automatically generated">
            <a:extLst>
              <a:ext uri="{FF2B5EF4-FFF2-40B4-BE49-F238E27FC236}">
                <a16:creationId xmlns:a16="http://schemas.microsoft.com/office/drawing/2014/main" id="{0F97C77A-5868-A46F-1369-771FEA4D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42" y="456438"/>
            <a:ext cx="1865100" cy="1761744"/>
          </a:xfrm>
          <a:prstGeom prst="rect">
            <a:avLst/>
          </a:prstGeom>
        </p:spPr>
      </p:pic>
      <p:pic>
        <p:nvPicPr>
          <p:cNvPr id="6" name="Picture 5" descr="A small blue circuit board with a white square and a tan square&#10;&#10;Description automatically generated">
            <a:extLst>
              <a:ext uri="{FF2B5EF4-FFF2-40B4-BE49-F238E27FC236}">
                <a16:creationId xmlns:a16="http://schemas.microsoft.com/office/drawing/2014/main" id="{88F3F3DA-BE0F-A7AE-599D-E31E4DBF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42" y="2791206"/>
            <a:ext cx="1865100" cy="16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53118" y="1325308"/>
            <a:ext cx="6014400" cy="2492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data collected by the microcontroller is processed by the bridge.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To translate a hand position into a letter, it employs machine learning.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When it receives the data string from the microcontroller, it queries the model which returns a predicted letter.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F95F6DA-D2CC-D46A-1466-541A67EC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42" y="830507"/>
            <a:ext cx="2310442" cy="34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3862654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These are the accuracy results of the machine learning model for letter translations.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For the control unit part, we have achieved a fairly high accuracy.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This allows the glove to translate with high precision.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97" y="225338"/>
            <a:ext cx="4054137" cy="3269649"/>
          </a:xfrm>
          <a:prstGeom prst="rect">
            <a:avLst/>
          </a:prstGeom>
        </p:spPr>
      </p:pic>
      <p:pic>
        <p:nvPicPr>
          <p:cNvPr id="7" name="Picture 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EACF21D3-0A13-B6DB-E375-26C36A34B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65" y="3675626"/>
            <a:ext cx="3937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2865663" y="1562513"/>
            <a:ext cx="3128073" cy="22298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7869" y="1562513"/>
            <a:ext cx="2394415" cy="2018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1.1. Introduction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1.2. Objectives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1.3. Structure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1.4. Control Unit</a:t>
            </a:r>
            <a:endParaRPr sz="1600" b="1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993736" y="1562513"/>
            <a:ext cx="3035548" cy="222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Introduction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BBD48F7C-8CD8-CFFE-8A95-DFE32FF7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50" y="1044475"/>
            <a:ext cx="3048000" cy="304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417864"/>
            <a:ext cx="6677500" cy="3161700"/>
          </a:xfrm>
        </p:spPr>
        <p:txBody>
          <a:bodyPr/>
          <a:lstStyle/>
          <a:p>
            <a:pPr marL="76200" indent="0">
              <a:buNone/>
            </a:pPr>
            <a:r>
              <a:rPr lang="en-GB" sz="18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8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800" b="1" dirty="0"/>
              <a:t>When a speech-impaired person communicates with non-deaf person, the bridge gap between them is too much to fill …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it-IT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139684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38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39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Our system can convert sign language in audio for interactions between deaf people and non-deaf people.</a:t>
            </a: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Using sensors (flex sensors, microphone, etc.), it can translate sign language. </a:t>
            </a: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latin typeface="Muli" panose="02000503000000000000" pitchFamily="2" charset="77"/>
              </a:rPr>
              <a:t>But our project goes beyond mere translation …</a:t>
            </a:r>
            <a:endParaRPr lang="en-GB" sz="1800" b="1" dirty="0">
              <a:solidFill>
                <a:srgbClr val="FFFFFF"/>
              </a:solidFill>
              <a:effectLst/>
              <a:latin typeface="Muli" panose="02000503000000000000" pitchFamily="2" charset="77"/>
            </a:endParaRP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Additionally, it can detect potentially hazardous situations in the environment and alert others through the gloves.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Objectives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1.3 Structure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521878"/>
            <a:ext cx="6014400" cy="20997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Controller: Arduino/Esp32 – C++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Android App: MIT App Inventor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Web App: Flask – Python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Predictions: Prophet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 err="1"/>
              <a:t>Comunications</a:t>
            </a:r>
            <a:r>
              <a:rPr lang="en-GB" sz="1800" b="1" dirty="0"/>
              <a:t>: MQTT/HTTP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Database: SQLite/CouchDB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GB"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IT"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loud with icons&#10;&#10;Description automatically generated">
            <a:extLst>
              <a:ext uri="{FF2B5EF4-FFF2-40B4-BE49-F238E27FC236}">
                <a16:creationId xmlns:a16="http://schemas.microsoft.com/office/drawing/2014/main" id="{8054672A-E9FF-0496-47BC-305AEB7AD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7309" y="686105"/>
            <a:ext cx="5554082" cy="377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7B1A0-21A8-96BF-6498-2FA845637CC3}"/>
              </a:ext>
            </a:extLst>
          </p:cNvPr>
          <p:cNvSpPr txBox="1"/>
          <p:nvPr/>
        </p:nvSpPr>
        <p:spPr>
          <a:xfrm>
            <a:off x="516313" y="1833086"/>
            <a:ext cx="2714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Three main parts:</a:t>
            </a:r>
          </a:p>
          <a:p>
            <a:endParaRPr lang="en-IT" sz="1800" b="1" dirty="0">
              <a:solidFill>
                <a:schemeClr val="bg1"/>
              </a:solidFill>
              <a:latin typeface="Muli" panose="02000503000000000000" pitchFamily="2" charset="77"/>
            </a:endParaRP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1. Control Unit</a:t>
            </a: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2. Cloud</a:t>
            </a: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3. Predictions</a:t>
            </a:r>
          </a:p>
        </p:txBody>
      </p:sp>
      <p:sp>
        <p:nvSpPr>
          <p:cNvPr id="3" name="Google Shape;134;p20">
            <a:extLst>
              <a:ext uri="{FF2B5EF4-FFF2-40B4-BE49-F238E27FC236}">
                <a16:creationId xmlns:a16="http://schemas.microsoft.com/office/drawing/2014/main" id="{5172FB0A-91DC-D87F-8573-87903C043DA7}"/>
              </a:ext>
            </a:extLst>
          </p:cNvPr>
          <p:cNvSpPr txBox="1">
            <a:spLocks/>
          </p:cNvSpPr>
          <p:nvPr/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>
                <a:solidFill>
                  <a:schemeClr val="bg1"/>
                </a:solidFill>
                <a:latin typeface="Muli" panose="02000503000000000000" pitchFamily="2" charset="77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1166</Words>
  <Application>Microsoft Macintosh PowerPoint</Application>
  <PresentationFormat>On-screen Show (16:9)</PresentationFormat>
  <Paragraphs>172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Arial</vt:lpstr>
      <vt:lpstr>Muli</vt:lpstr>
      <vt:lpstr>Lexend Deca</vt:lpstr>
      <vt:lpstr>Aliena template</vt:lpstr>
      <vt:lpstr>Sign Gloves  IoT and 3D Intelligent System Project  Andrea Grandi Daniele Vellani Luca Montagnani</vt:lpstr>
      <vt:lpstr>Index</vt:lpstr>
      <vt:lpstr>1.1 Introduction</vt:lpstr>
      <vt:lpstr>Solution</vt:lpstr>
      <vt:lpstr>1.2 Objectives</vt:lpstr>
      <vt:lpstr>Roadmap</vt:lpstr>
      <vt:lpstr>LIS Sign Language</vt:lpstr>
      <vt:lpstr>1.3 Structure</vt:lpstr>
      <vt:lpstr>PowerPoint Presentation</vt:lpstr>
      <vt:lpstr>1.4 Control Unit</vt:lpstr>
      <vt:lpstr>Microcontroller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154</cp:revision>
  <dcterms:modified xsi:type="dcterms:W3CDTF">2024-04-09T13:03:23Z</dcterms:modified>
</cp:coreProperties>
</file>